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29" r:id="rId6"/>
    <p:sldId id="328" r:id="rId7"/>
    <p:sldId id="325" r:id="rId8"/>
    <p:sldId id="326" r:id="rId9"/>
    <p:sldId id="327" r:id="rId10"/>
    <p:sldId id="324" r:id="rId11"/>
    <p:sldId id="320" r:id="rId12"/>
    <p:sldId id="330" r:id="rId13"/>
    <p:sldId id="331" r:id="rId14"/>
    <p:sldId id="332" r:id="rId15"/>
    <p:sldId id="333" r:id="rId16"/>
    <p:sldId id="334" r:id="rId17"/>
    <p:sldId id="321" r:id="rId18"/>
    <p:sldId id="336" r:id="rId19"/>
    <p:sldId id="335" r:id="rId20"/>
    <p:sldId id="287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60B"/>
    <a:srgbClr val="D7823B"/>
    <a:srgbClr val="14C8E0"/>
    <a:srgbClr val="B73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44" autoAdjust="0"/>
  </p:normalViewPr>
  <p:slideViewPr>
    <p:cSldViewPr>
      <p:cViewPr varScale="1">
        <p:scale>
          <a:sx n="52" d="100"/>
          <a:sy n="52" d="100"/>
        </p:scale>
        <p:origin x="17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AF75-2D2D-412F-88A0-14AFBFF1C998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A57B0-A761-487F-9500-1AC4DB1E01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58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B7311-AD4C-4092-BBB3-A30840E6472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01081-AC31-4354-B344-45A32569EC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82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01081-AC31-4354-B344-45A32569EC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00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301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600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344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74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35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01081-AC31-4354-B344-45A32569EC5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44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358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effectLst/>
              </a:rPr>
              <a:t>E: </a:t>
            </a:r>
            <a:r>
              <a:rPr lang="en-GB" sz="1200" b="1" u="sng" dirty="0">
                <a:solidFill>
                  <a:schemeClr val="bg1"/>
                </a:solidFill>
                <a:effectLst/>
              </a:rPr>
              <a:t>info@nfstechgroup.com</a:t>
            </a:r>
            <a:r>
              <a:rPr lang="en-GB" sz="1200" b="1" dirty="0">
                <a:solidFill>
                  <a:schemeClr val="bg1"/>
                </a:solidFill>
                <a:effectLst/>
              </a:rPr>
              <a:t> </a:t>
            </a:r>
            <a:endParaRPr lang="en-GB" sz="1600" b="1" dirty="0">
              <a:solidFill>
                <a:schemeClr val="bg1"/>
              </a:solidFill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GB" sz="1200" b="1" dirty="0">
                <a:solidFill>
                  <a:schemeClr val="bg1"/>
                </a:solidFill>
                <a:effectLst/>
              </a:rPr>
              <a:t>T: +44 800 731 8451</a:t>
            </a:r>
            <a:endParaRPr lang="en-GB" sz="1600" b="1" dirty="0">
              <a:solidFill>
                <a:schemeClr val="bg1"/>
              </a:solidFill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01081-AC31-4354-B344-45A32569EC5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9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58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132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448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14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6565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498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168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34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72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6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11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9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1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6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7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3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34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C2AD-7D15-446B-BE6F-A6E958695A9C}" type="datetimeFigureOut">
              <a:rPr lang="en-GB" smtClean="0"/>
              <a:t>28/05/2020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2127-3BC6-4143-8075-9EC3CC761E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WS proposal cover sho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"/>
            <a:ext cx="9144000" cy="6890090"/>
          </a:xfrm>
          <a:prstGeom prst="rect">
            <a:avLst/>
          </a:prstGeom>
          <a:solidFill>
            <a:schemeClr val="tx2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7504" y="2300820"/>
            <a:ext cx="892899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bg1"/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n-GB" sz="4000" b="1" dirty="0">
                <a:solidFill>
                  <a:schemeClr val="bg1"/>
                </a:solidFill>
              </a:rPr>
              <a:t>Get staff back to work safely: the approach and tools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2800" dirty="0">
                <a:solidFill>
                  <a:schemeClr val="bg1"/>
                </a:solidFill>
              </a:rPr>
              <a:t>		Presenters:	Luis </a:t>
            </a:r>
            <a:r>
              <a:rPr lang="en-GB" sz="2800" dirty="0" err="1">
                <a:solidFill>
                  <a:schemeClr val="bg1"/>
                </a:solidFill>
              </a:rPr>
              <a:t>DeSouza</a:t>
            </a:r>
            <a:r>
              <a:rPr lang="en-GB" sz="2800" dirty="0">
                <a:solidFill>
                  <a:schemeClr val="bg1"/>
                </a:solidFill>
              </a:rPr>
              <a:t>, 							Jason Jenner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2800" dirty="0">
                <a:solidFill>
                  <a:schemeClr val="bg1"/>
                </a:solidFill>
              </a:rPr>
              <a:t>				Steve </a:t>
            </a:r>
            <a:r>
              <a:rPr lang="en-GB" sz="2800" dirty="0" err="1">
                <a:solidFill>
                  <a:schemeClr val="bg1"/>
                </a:solidFill>
              </a:rPr>
              <a:t>Corkin</a:t>
            </a:r>
            <a:endParaRPr lang="en-GB" sz="2800" dirty="0">
              <a:solidFill>
                <a:schemeClr val="bg1"/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endParaRPr lang="en-GB" sz="2800" dirty="0">
              <a:solidFill>
                <a:schemeClr val="bg1"/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endParaRPr lang="en-GB" i="1" dirty="0">
              <a:solidFill>
                <a:schemeClr val="bg1"/>
              </a:solidFill>
            </a:endParaRPr>
          </a:p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n-GB" dirty="0">
                <a:solidFill>
                  <a:schemeClr val="bg1"/>
                </a:solidFill>
              </a:rPr>
              <a:t>Thursday 28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May, 11am BST</a:t>
            </a:r>
          </a:p>
        </p:txBody>
      </p:sp>
      <p:pic>
        <p:nvPicPr>
          <p:cNvPr id="11" name="Picture 6" descr="C:\Users\nikkib\Desktop\JORDAN'S FOLDER\NFS LOGO_FULL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512168" cy="18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42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Booking Desks, Rooms &amp; Services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Picture 6" descr="Multiple users silhouette | Free Icon">
            <a:extLst>
              <a:ext uri="{FF2B5EF4-FFF2-40B4-BE49-F238E27FC236}">
                <a16:creationId xmlns:a16="http://schemas.microsoft.com/office/drawing/2014/main" id="{AFBC404D-D600-45D7-BC97-462E5918D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48" y="2641399"/>
            <a:ext cx="765104" cy="7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EE98A2-0214-47B1-AF2A-36D5588DF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3" y="3377228"/>
            <a:ext cx="678956" cy="765104"/>
          </a:xfrm>
          <a:prstGeom prst="rect">
            <a:avLst/>
          </a:prstGeom>
        </p:spPr>
      </p:pic>
      <p:pic>
        <p:nvPicPr>
          <p:cNvPr id="18" name="Picture 10" descr="Conference Call Icons - Download Free Vector Icons | Noun Project">
            <a:extLst>
              <a:ext uri="{FF2B5EF4-FFF2-40B4-BE49-F238E27FC236}">
                <a16:creationId xmlns:a16="http://schemas.microsoft.com/office/drawing/2014/main" id="{5AED34D9-A946-498C-BFFB-C20CD6570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10484" r="19661" b="13802"/>
          <a:stretch/>
        </p:blipFill>
        <p:spPr bwMode="auto">
          <a:xfrm>
            <a:off x="3486381" y="4014715"/>
            <a:ext cx="753452" cy="86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Bartender Waiter Catering Wedding Serving Svg Png Icon Free ...">
            <a:extLst>
              <a:ext uri="{FF2B5EF4-FFF2-40B4-BE49-F238E27FC236}">
                <a16:creationId xmlns:a16="http://schemas.microsoft.com/office/drawing/2014/main" id="{49129C34-6336-4A64-8137-3E15F5C87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7" y="4689790"/>
            <a:ext cx="765105" cy="71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Nine O'Clock Icons - Download Free Vector Icons | Noun Project">
            <a:extLst>
              <a:ext uri="{FF2B5EF4-FFF2-40B4-BE49-F238E27FC236}">
                <a16:creationId xmlns:a16="http://schemas.microsoft.com/office/drawing/2014/main" id="{AD85F7B7-4DB3-4D08-9941-D35F0AF87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203" y="5480982"/>
            <a:ext cx="765105" cy="7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Padlock icon symbol of security and secret Vector Image">
            <a:extLst>
              <a:ext uri="{FF2B5EF4-FFF2-40B4-BE49-F238E27FC236}">
                <a16:creationId xmlns:a16="http://schemas.microsoft.com/office/drawing/2014/main" id="{4F1C7FC7-B777-48B1-9FDA-5947A1A16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t="5168" r="15330" b="12576"/>
          <a:stretch/>
        </p:blipFill>
        <p:spPr bwMode="auto">
          <a:xfrm>
            <a:off x="461209" y="2092518"/>
            <a:ext cx="686944" cy="85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E526E49-64A1-407A-BB81-B2E5319D91BD}"/>
              </a:ext>
            </a:extLst>
          </p:cNvPr>
          <p:cNvSpPr/>
          <p:nvPr/>
        </p:nvSpPr>
        <p:spPr>
          <a:xfrm>
            <a:off x="1634452" y="2103457"/>
            <a:ext cx="4208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</a:pP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Securing the right desk, near my colleagues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018A630-3C2A-4C94-85C4-53B164712D3D}"/>
              </a:ext>
            </a:extLst>
          </p:cNvPr>
          <p:cNvSpPr/>
          <p:nvPr/>
        </p:nvSpPr>
        <p:spPr>
          <a:xfrm>
            <a:off x="4620389" y="2839286"/>
            <a:ext cx="3823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</a:pP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A suitable meeting room, but where </a:t>
            </a:r>
          </a:p>
          <a:p>
            <a:pPr>
              <a:buClr>
                <a:srgbClr val="000000"/>
              </a:buClr>
            </a:pP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reduced capacity needs to be observed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186470-8589-49F8-A7D1-882B5E30CD97}"/>
              </a:ext>
            </a:extLst>
          </p:cNvPr>
          <p:cNvSpPr/>
          <p:nvPr/>
        </p:nvSpPr>
        <p:spPr>
          <a:xfrm>
            <a:off x="1482676" y="3575114"/>
            <a:ext cx="345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visitor needs to be booked in safely</a:t>
            </a:r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21D1A7-907B-41C5-B85A-8A9BB3E4DA09}"/>
              </a:ext>
            </a:extLst>
          </p:cNvPr>
          <p:cNvSpPr/>
          <p:nvPr/>
        </p:nvSpPr>
        <p:spPr>
          <a:xfrm>
            <a:off x="4533400" y="4253070"/>
            <a:ext cx="3530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collaboration for external attendees</a:t>
            </a:r>
            <a:endParaRPr lang="en-GB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38AF50-2A62-400D-B6B1-D274425BFB6F}"/>
              </a:ext>
            </a:extLst>
          </p:cNvPr>
          <p:cNvSpPr/>
          <p:nvPr/>
        </p:nvSpPr>
        <p:spPr>
          <a:xfrm>
            <a:off x="1482676" y="4886920"/>
            <a:ext cx="568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Services like Catering to be delivered safely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14A9CC6-BEA3-452D-9151-C82083A07B25}"/>
              </a:ext>
            </a:extLst>
          </p:cNvPr>
          <p:cNvSpPr/>
          <p:nvPr/>
        </p:nvSpPr>
        <p:spPr>
          <a:xfrm>
            <a:off x="4533400" y="54882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Set up and clear up times extended to </a:t>
            </a:r>
          </a:p>
          <a:p>
            <a:pPr>
              <a:buClr>
                <a:srgbClr val="000000"/>
              </a:buClr>
            </a:pPr>
            <a:r>
              <a:rPr lang="en-GB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allow for cleaning and safe access.</a:t>
            </a:r>
          </a:p>
        </p:txBody>
      </p:sp>
    </p:spTree>
    <p:extLst>
      <p:ext uri="{BB962C8B-B14F-4D97-AF65-F5344CB8AC3E}">
        <p14:creationId xmlns:p14="http://schemas.microsoft.com/office/powerpoint/2010/main" val="1571984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How can Zero Touch become a reality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AC6CBC-5C7A-4E63-B8DD-153B3B8AFED8}"/>
              </a:ext>
            </a:extLst>
          </p:cNvPr>
          <p:cNvSpPr txBox="1"/>
          <p:nvPr/>
        </p:nvSpPr>
        <p:spPr>
          <a:xfrm>
            <a:off x="1581639" y="1997838"/>
            <a:ext cx="7056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QR code scanning to check in and out of desks or meeting space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RFID personal access cards for secure room access, check in and out and meeting initiation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Automated messaging to service providers to clean rooms or deliver services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To be released shortly will be QR codes for visitors, to allow access to the building with Zero Touch registration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Visitor pre notification to minimize face to face contact.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274C3E-DEB5-4B53-A79B-81FED8F11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73" y="2348292"/>
            <a:ext cx="822492" cy="827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31C050-89BE-478B-96AA-4CD05EB3E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69" y="3478202"/>
            <a:ext cx="723900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E74C8E-FBD8-4284-A5D2-1287B2D48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35" y="4494950"/>
            <a:ext cx="1129012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7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17130" y="365124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Analytics/Compliance Monitoring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4DCD0-A864-4FD2-A340-8E5468351096}"/>
              </a:ext>
            </a:extLst>
          </p:cNvPr>
          <p:cNvSpPr txBox="1"/>
          <p:nvPr/>
        </p:nvSpPr>
        <p:spPr>
          <a:xfrm>
            <a:off x="827584" y="1295092"/>
            <a:ext cx="597666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Number of people in a meeting room —room-based sensing is an option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Carefully monitor desk occupancy levels, by area, building and space type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Total number of people in a building or space—will require sensor technology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Mobile apps to register presence could be used to support track and trace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Instigate fixed team days—this reduces density and reduces risk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New staff roles to monitor social distancing?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3BCC2B-742B-41B6-85BD-66B38D3560E0}"/>
              </a:ext>
            </a:extLst>
          </p:cNvPr>
          <p:cNvCxnSpPr>
            <a:cxnSpLocks/>
          </p:cNvCxnSpPr>
          <p:nvPr/>
        </p:nvCxnSpPr>
        <p:spPr>
          <a:xfrm>
            <a:off x="827584" y="4005064"/>
            <a:ext cx="5976664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11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Dashboards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7438B-953C-461E-9D66-68A66A79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8" y="1772816"/>
            <a:ext cx="1966203" cy="18379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AB40861-EDA8-4168-A3C8-B46C9F9333D8}"/>
              </a:ext>
            </a:extLst>
          </p:cNvPr>
          <p:cNvSpPr/>
          <p:nvPr/>
        </p:nvSpPr>
        <p:spPr>
          <a:xfrm>
            <a:off x="110010" y="1288013"/>
            <a:ext cx="2819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 Light" panose="020F0302020204030204" pitchFamily="34" charset="0"/>
              </a:rPr>
              <a:t>Top 10 – Most used Rooms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75CE5-E0EE-4562-BBF7-0F887F57C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371" y="1725539"/>
            <a:ext cx="1625137" cy="1748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C3F60D-CA93-470E-A05F-3C5BA66140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637"/>
          <a:stretch/>
        </p:blipFill>
        <p:spPr>
          <a:xfrm>
            <a:off x="4476885" y="1520650"/>
            <a:ext cx="3263468" cy="23663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C7030-CCB8-49BE-A91D-0C6049EBDEBA}"/>
              </a:ext>
            </a:extLst>
          </p:cNvPr>
          <p:cNvSpPr/>
          <p:nvPr/>
        </p:nvSpPr>
        <p:spPr>
          <a:xfrm>
            <a:off x="4606240" y="1252984"/>
            <a:ext cx="4427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 Light" panose="020F0302020204030204" pitchFamily="34" charset="0"/>
              </a:rPr>
              <a:t>Booking count based on number of participants per booking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23987-E05F-4A5D-9912-4EB59C546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7729" y="1731452"/>
            <a:ext cx="514379" cy="17856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DB3531-1A35-41E1-91D0-5E9F552F0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6884" y="4178462"/>
            <a:ext cx="4667115" cy="258784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DD63ED-3975-4A53-B06B-ADC8B7ECC78A}"/>
              </a:ext>
            </a:extLst>
          </p:cNvPr>
          <p:cNvSpPr/>
          <p:nvPr/>
        </p:nvSpPr>
        <p:spPr>
          <a:xfrm>
            <a:off x="4716249" y="3944302"/>
            <a:ext cx="44277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 Light" panose="020F0302020204030204" pitchFamily="34" charset="0"/>
              </a:rPr>
              <a:t>Percentage Occupancy (Desks) - Today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09034E-6859-4C32-BF8D-F53C4F30BA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10" y="4325883"/>
            <a:ext cx="4366874" cy="22930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1405BE2-92ED-4AAA-9821-BAED891FF371}"/>
              </a:ext>
            </a:extLst>
          </p:cNvPr>
          <p:cNvSpPr/>
          <p:nvPr/>
        </p:nvSpPr>
        <p:spPr>
          <a:xfrm>
            <a:off x="206474" y="3821112"/>
            <a:ext cx="442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Calibri Light" panose="020F0302020204030204" pitchFamily="34" charset="0"/>
              </a:rPr>
              <a:t>Visitor Numbers Expected By Arrival Time (identifies busy times of the day)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0DE4948-E225-4FCF-BC27-84A21D222C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6815" y="4391507"/>
            <a:ext cx="525826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0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889226-EF4B-468D-8DB9-63BF270E1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5" t="31800" r="12988" b="15001"/>
          <a:stretch/>
        </p:blipFill>
        <p:spPr>
          <a:xfrm>
            <a:off x="621506" y="2053485"/>
            <a:ext cx="7893844" cy="38956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449E9E-D410-4398-B50C-5D58D4B308F9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95536" y="365125"/>
            <a:ext cx="6463630" cy="86409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lvl="0" algn="l">
              <a:lnSpc>
                <a:spcPct val="90000"/>
              </a:lnSpc>
            </a:pPr>
            <a:r>
              <a:rPr lang="en-US" sz="30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Compliance Monitoring</a:t>
            </a:r>
          </a:p>
        </p:txBody>
      </p:sp>
    </p:spTree>
    <p:extLst>
      <p:ext uri="{BB962C8B-B14F-4D97-AF65-F5344CB8AC3E}">
        <p14:creationId xmlns:p14="http://schemas.microsoft.com/office/powerpoint/2010/main" val="16935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9FCD04-7039-4E89-8B06-878260B6C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923"/>
            <a:ext cx="9127059" cy="68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0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The New Normal—Predicted Key Drivers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Google Shape;196;p22">
            <a:extLst>
              <a:ext uri="{FF2B5EF4-FFF2-40B4-BE49-F238E27FC236}">
                <a16:creationId xmlns:a16="http://schemas.microsoft.com/office/drawing/2014/main" id="{4314B991-2D95-458B-A0AC-D166C547651E}"/>
              </a:ext>
            </a:extLst>
          </p:cNvPr>
          <p:cNvSpPr/>
          <p:nvPr/>
        </p:nvSpPr>
        <p:spPr>
          <a:xfrm>
            <a:off x="793056" y="1544569"/>
            <a:ext cx="1273200" cy="3718886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197;p22">
            <a:extLst>
              <a:ext uri="{FF2B5EF4-FFF2-40B4-BE49-F238E27FC236}">
                <a16:creationId xmlns:a16="http://schemas.microsoft.com/office/drawing/2014/main" id="{43EFB3F3-FFA2-4A15-83B7-BB9E8F6336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-260" b="2997"/>
          <a:stretch/>
        </p:blipFill>
        <p:spPr>
          <a:xfrm>
            <a:off x="823754" y="1700808"/>
            <a:ext cx="1254099" cy="80912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202;p22">
            <a:extLst>
              <a:ext uri="{FF2B5EF4-FFF2-40B4-BE49-F238E27FC236}">
                <a16:creationId xmlns:a16="http://schemas.microsoft.com/office/drawing/2014/main" id="{2CCD1765-0E10-4715-8F34-DD9B8A11B8AA}"/>
              </a:ext>
            </a:extLst>
          </p:cNvPr>
          <p:cNvSpPr/>
          <p:nvPr/>
        </p:nvSpPr>
        <p:spPr>
          <a:xfrm>
            <a:off x="2066256" y="1544569"/>
            <a:ext cx="1273200" cy="3718886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03;p22">
            <a:extLst>
              <a:ext uri="{FF2B5EF4-FFF2-40B4-BE49-F238E27FC236}">
                <a16:creationId xmlns:a16="http://schemas.microsoft.com/office/drawing/2014/main" id="{2EAAFB63-379B-4492-B295-7DECF2141C67}"/>
              </a:ext>
            </a:extLst>
          </p:cNvPr>
          <p:cNvSpPr/>
          <p:nvPr/>
        </p:nvSpPr>
        <p:spPr>
          <a:xfrm>
            <a:off x="3343619" y="1544569"/>
            <a:ext cx="1273200" cy="3718886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04;p22">
            <a:extLst>
              <a:ext uri="{FF2B5EF4-FFF2-40B4-BE49-F238E27FC236}">
                <a16:creationId xmlns:a16="http://schemas.microsoft.com/office/drawing/2014/main" id="{1195965E-B6D7-458B-A848-715912ACC2D9}"/>
              </a:ext>
            </a:extLst>
          </p:cNvPr>
          <p:cNvSpPr/>
          <p:nvPr/>
        </p:nvSpPr>
        <p:spPr>
          <a:xfrm>
            <a:off x="4620994" y="1544569"/>
            <a:ext cx="1273200" cy="3718886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05;p22">
            <a:extLst>
              <a:ext uri="{FF2B5EF4-FFF2-40B4-BE49-F238E27FC236}">
                <a16:creationId xmlns:a16="http://schemas.microsoft.com/office/drawing/2014/main" id="{E014B2B1-351F-4201-ABCB-DCB133A87352}"/>
              </a:ext>
            </a:extLst>
          </p:cNvPr>
          <p:cNvSpPr/>
          <p:nvPr/>
        </p:nvSpPr>
        <p:spPr>
          <a:xfrm>
            <a:off x="5898381" y="1544569"/>
            <a:ext cx="1273200" cy="3718886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06;p22">
            <a:extLst>
              <a:ext uri="{FF2B5EF4-FFF2-40B4-BE49-F238E27FC236}">
                <a16:creationId xmlns:a16="http://schemas.microsoft.com/office/drawing/2014/main" id="{8C708F66-572D-4F33-AEB9-3AC4FD69A17F}"/>
              </a:ext>
            </a:extLst>
          </p:cNvPr>
          <p:cNvSpPr/>
          <p:nvPr/>
        </p:nvSpPr>
        <p:spPr>
          <a:xfrm>
            <a:off x="7175744" y="1544569"/>
            <a:ext cx="1273200" cy="3718886"/>
          </a:xfrm>
          <a:prstGeom prst="roundRect">
            <a:avLst>
              <a:gd name="adj" fmla="val 16667"/>
            </a:avLst>
          </a:prstGeom>
          <a:solidFill>
            <a:srgbClr val="99999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07;p22">
            <a:extLst>
              <a:ext uri="{FF2B5EF4-FFF2-40B4-BE49-F238E27FC236}">
                <a16:creationId xmlns:a16="http://schemas.microsoft.com/office/drawing/2014/main" id="{D3A6499A-58A6-4D16-A5CE-1C29CE407B60}"/>
              </a:ext>
            </a:extLst>
          </p:cNvPr>
          <p:cNvSpPr txBox="1"/>
          <p:nvPr/>
        </p:nvSpPr>
        <p:spPr>
          <a:xfrm>
            <a:off x="764408" y="2596160"/>
            <a:ext cx="12732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200" dirty="0">
                <a:solidFill>
                  <a:schemeClr val="lt1"/>
                </a:solidFill>
                <a:latin typeface="Calibri Light" panose="020F0302020204030204" pitchFamily="34" charset="0"/>
                <a:ea typeface="Raleway"/>
                <a:cs typeface="Raleway"/>
                <a:sym typeface="Raleway"/>
              </a:rPr>
              <a:t>Greater flexibility in terms of the home/office balance</a:t>
            </a:r>
          </a:p>
        </p:txBody>
      </p:sp>
      <p:sp>
        <p:nvSpPr>
          <p:cNvPr id="15" name="Google Shape;208;p22">
            <a:extLst>
              <a:ext uri="{FF2B5EF4-FFF2-40B4-BE49-F238E27FC236}">
                <a16:creationId xmlns:a16="http://schemas.microsoft.com/office/drawing/2014/main" id="{577C9979-EB44-4F09-8344-924829367630}"/>
              </a:ext>
            </a:extLst>
          </p:cNvPr>
          <p:cNvSpPr txBox="1"/>
          <p:nvPr/>
        </p:nvSpPr>
        <p:spPr>
          <a:xfrm>
            <a:off x="2058871" y="2596160"/>
            <a:ext cx="1273200" cy="127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200" dirty="0">
                <a:solidFill>
                  <a:schemeClr val="lt1"/>
                </a:solidFill>
                <a:latin typeface="Calibri Light" panose="020F0302020204030204" pitchFamily="34" charset="0"/>
                <a:ea typeface="Raleway"/>
                <a:cs typeface="Raleway"/>
                <a:sym typeface="Raleway"/>
              </a:rPr>
              <a:t>Increased use of mobile apps to support planning a day at the office</a:t>
            </a:r>
          </a:p>
        </p:txBody>
      </p:sp>
      <p:sp>
        <p:nvSpPr>
          <p:cNvPr id="16" name="Google Shape;209;p22">
            <a:extLst>
              <a:ext uri="{FF2B5EF4-FFF2-40B4-BE49-F238E27FC236}">
                <a16:creationId xmlns:a16="http://schemas.microsoft.com/office/drawing/2014/main" id="{A1A97986-D2E8-4044-9449-C4AAF9540A8B}"/>
              </a:ext>
            </a:extLst>
          </p:cNvPr>
          <p:cNvSpPr txBox="1"/>
          <p:nvPr/>
        </p:nvSpPr>
        <p:spPr>
          <a:xfrm>
            <a:off x="3338334" y="2596160"/>
            <a:ext cx="12732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200" dirty="0">
                <a:solidFill>
                  <a:schemeClr val="lt1"/>
                </a:solidFill>
                <a:latin typeface="Calibri Light" panose="020F0302020204030204" pitchFamily="34" charset="0"/>
                <a:ea typeface="Raleway"/>
                <a:cs typeface="Raleway"/>
                <a:sym typeface="Raleway"/>
              </a:rPr>
              <a:t>The Booking system will be set up to apply appropriate business rules, including social distancing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Calibri Light" panose="020F030202020403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7" name="Google Shape;210;p22">
            <a:extLst>
              <a:ext uri="{FF2B5EF4-FFF2-40B4-BE49-F238E27FC236}">
                <a16:creationId xmlns:a16="http://schemas.microsoft.com/office/drawing/2014/main" id="{7AAA4B40-A482-4321-A3EA-4B0008D6C528}"/>
              </a:ext>
            </a:extLst>
          </p:cNvPr>
          <p:cNvSpPr txBox="1"/>
          <p:nvPr/>
        </p:nvSpPr>
        <p:spPr>
          <a:xfrm>
            <a:off x="4615721" y="2596160"/>
            <a:ext cx="12732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200" dirty="0">
                <a:solidFill>
                  <a:schemeClr val="lt1"/>
                </a:solidFill>
                <a:latin typeface="Calibri Light" panose="020F0302020204030204" pitchFamily="34" charset="0"/>
                <a:ea typeface="Raleway"/>
                <a:cs typeface="Raleway"/>
                <a:sym typeface="Raleway"/>
              </a:rPr>
              <a:t>More data will be available on how space and buildings are used, based on a range of sensing technologies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Calibri Light" panose="020F030202020403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8" name="Google Shape;211;p22">
            <a:extLst>
              <a:ext uri="{FF2B5EF4-FFF2-40B4-BE49-F238E27FC236}">
                <a16:creationId xmlns:a16="http://schemas.microsoft.com/office/drawing/2014/main" id="{2149E5A1-E5DB-4684-9BBC-E669BD4D6E33}"/>
              </a:ext>
            </a:extLst>
          </p:cNvPr>
          <p:cNvSpPr txBox="1"/>
          <p:nvPr/>
        </p:nvSpPr>
        <p:spPr>
          <a:xfrm>
            <a:off x="5893096" y="2596160"/>
            <a:ext cx="12732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200" dirty="0">
                <a:solidFill>
                  <a:schemeClr val="lt1"/>
                </a:solidFill>
                <a:latin typeface="Calibri Light" panose="020F0302020204030204" pitchFamily="34" charset="0"/>
                <a:ea typeface="Raleway"/>
                <a:cs typeface="Raleway"/>
                <a:sym typeface="Raleway"/>
              </a:rPr>
              <a:t>Better data will drive smarter decisions on real estate footprint as well as space type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lt1"/>
              </a:solidFill>
              <a:latin typeface="Calibri Light" panose="020F030202020403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212;p22">
            <a:extLst>
              <a:ext uri="{FF2B5EF4-FFF2-40B4-BE49-F238E27FC236}">
                <a16:creationId xmlns:a16="http://schemas.microsoft.com/office/drawing/2014/main" id="{D5B57624-B9D8-4080-91A8-5797AAFBA4A3}"/>
              </a:ext>
            </a:extLst>
          </p:cNvPr>
          <p:cNvSpPr txBox="1"/>
          <p:nvPr/>
        </p:nvSpPr>
        <p:spPr>
          <a:xfrm>
            <a:off x="7175756" y="2573069"/>
            <a:ext cx="1273200" cy="1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1200" dirty="0">
                <a:solidFill>
                  <a:schemeClr val="lt1"/>
                </a:solidFill>
                <a:latin typeface="Calibri Light" panose="020F0302020204030204" pitchFamily="34" charset="0"/>
                <a:ea typeface="Raleway"/>
                <a:cs typeface="Raleway"/>
                <a:sym typeface="Raleway"/>
              </a:rPr>
              <a:t>Potentially a hybrid model will emerge combining a smaller main office, home working, using local facilities and team meetings with a small number of people in a single location.</a:t>
            </a:r>
          </a:p>
        </p:txBody>
      </p:sp>
      <p:pic>
        <p:nvPicPr>
          <p:cNvPr id="20" name="Google Shape;213;p22">
            <a:extLst>
              <a:ext uri="{FF2B5EF4-FFF2-40B4-BE49-F238E27FC236}">
                <a16:creationId xmlns:a16="http://schemas.microsoft.com/office/drawing/2014/main" id="{A8990472-4D6C-4C9B-9CF7-3A91AD1CF4D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195" r="7231" b="3063"/>
          <a:stretch/>
        </p:blipFill>
        <p:spPr>
          <a:xfrm>
            <a:off x="2094904" y="1700808"/>
            <a:ext cx="1251176" cy="80857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1" name="Google Shape;214;p22">
            <a:extLst>
              <a:ext uri="{FF2B5EF4-FFF2-40B4-BE49-F238E27FC236}">
                <a16:creationId xmlns:a16="http://schemas.microsoft.com/office/drawing/2014/main" id="{7E8010FC-248B-48B1-A2A2-826C7182D03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3063"/>
          <a:stretch/>
        </p:blipFill>
        <p:spPr>
          <a:xfrm>
            <a:off x="3372004" y="1700808"/>
            <a:ext cx="1251173" cy="808574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" name="Google Shape;215;p22">
            <a:extLst>
              <a:ext uri="{FF2B5EF4-FFF2-40B4-BE49-F238E27FC236}">
                <a16:creationId xmlns:a16="http://schemas.microsoft.com/office/drawing/2014/main" id="{427CA20B-3F85-43A3-A83C-90A97375BFB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997"/>
          <a:stretch/>
        </p:blipFill>
        <p:spPr>
          <a:xfrm>
            <a:off x="4648279" y="1700808"/>
            <a:ext cx="1251174" cy="809126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" name="Google Shape;216;p22">
            <a:extLst>
              <a:ext uri="{FF2B5EF4-FFF2-40B4-BE49-F238E27FC236}">
                <a16:creationId xmlns:a16="http://schemas.microsoft.com/office/drawing/2014/main" id="{CEF107BF-7AE7-4599-AD5E-710275408F6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484"/>
          <a:stretch/>
        </p:blipFill>
        <p:spPr>
          <a:xfrm>
            <a:off x="7203054" y="1700808"/>
            <a:ext cx="1251175" cy="8091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" name="Google Shape;217;p22">
            <a:extLst>
              <a:ext uri="{FF2B5EF4-FFF2-40B4-BE49-F238E27FC236}">
                <a16:creationId xmlns:a16="http://schemas.microsoft.com/office/drawing/2014/main" id="{621E1456-26E9-4C80-A164-46ED811C58B5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9750" t="6196" r="1769" b="18051"/>
          <a:stretch/>
        </p:blipFill>
        <p:spPr>
          <a:xfrm>
            <a:off x="5924579" y="1700258"/>
            <a:ext cx="1251174" cy="8091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CCCCCC">
                <a:alpha val="50000"/>
              </a:srgbClr>
            </a:outerShdw>
          </a:effec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2E9ED7A-846D-4B86-9953-8A01D217368E}"/>
              </a:ext>
            </a:extLst>
          </p:cNvPr>
          <p:cNvSpPr/>
          <p:nvPr/>
        </p:nvSpPr>
        <p:spPr>
          <a:xfrm>
            <a:off x="764408" y="5555793"/>
            <a:ext cx="7684536" cy="646331"/>
          </a:xfrm>
          <a:prstGeom prst="rect">
            <a:avLst/>
          </a:prstGeom>
          <a:ln w="57150">
            <a:solidFill>
              <a:srgbClr val="F5960B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 Light" panose="020F0302020204030204" pitchFamily="34" charset="0"/>
              </a:rPr>
              <a:t>Trends will not change, history tells us that disruptive events accelerate existing trends and also lead to new behaviours, COVID-19 is doing exactly this. </a:t>
            </a:r>
          </a:p>
        </p:txBody>
      </p:sp>
    </p:spTree>
    <p:extLst>
      <p:ext uri="{BB962C8B-B14F-4D97-AF65-F5344CB8AC3E}">
        <p14:creationId xmlns:p14="http://schemas.microsoft.com/office/powerpoint/2010/main" val="79573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JORDAN'S FOLDER\Whitepaper - Hidden cost\1369942_London_Skyline 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tx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0" y="3284984"/>
            <a:ext cx="9112941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>
                <a:solidFill>
                  <a:schemeClr val="bg1"/>
                </a:solidFill>
              </a:rPr>
              <a:t>Thank you</a:t>
            </a:r>
          </a:p>
          <a:p>
            <a:r>
              <a:rPr lang="en-GB" sz="8800" dirty="0">
                <a:solidFill>
                  <a:schemeClr val="bg1"/>
                </a:solidFill>
              </a:rPr>
              <a:t>Q&amp;A</a:t>
            </a:r>
          </a:p>
        </p:txBody>
      </p:sp>
      <p:pic>
        <p:nvPicPr>
          <p:cNvPr id="9" name="Picture 6" descr="C:\Users\nikkib\Desktop\JORDAN'S FOLDER\NFS LOGO_FULL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6422"/>
            <a:ext cx="167821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4131" y="5661248"/>
            <a:ext cx="871740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Website: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myrendezvous.net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Email: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info@nfstechgroup.com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endParaRPr lang="en-GB" sz="3600" dirty="0">
              <a:solidFill>
                <a:schemeClr val="bg1"/>
              </a:solidFill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</a:rPr>
              <a:t>Tel: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+44 800 731 8451</a:t>
            </a:r>
          </a:p>
          <a:p>
            <a:endParaRPr lang="en-GB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The Industry Perspective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tângulo 2">
            <a:extLst>
              <a:ext uri="{FF2B5EF4-FFF2-40B4-BE49-F238E27FC236}">
                <a16:creationId xmlns:a16="http://schemas.microsoft.com/office/drawing/2014/main" id="{93A55AC1-9E87-4286-B57E-455E7375B15C}"/>
              </a:ext>
            </a:extLst>
          </p:cNvPr>
          <p:cNvSpPr/>
          <p:nvPr/>
        </p:nvSpPr>
        <p:spPr>
          <a:xfrm>
            <a:off x="260736" y="2036825"/>
            <a:ext cx="2106017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Immediate Issues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AD977E9-9540-4DF9-B839-B4796BFA4D29}"/>
              </a:ext>
            </a:extLst>
          </p:cNvPr>
          <p:cNvSpPr/>
          <p:nvPr/>
        </p:nvSpPr>
        <p:spPr>
          <a:xfrm>
            <a:off x="3227796" y="2080222"/>
            <a:ext cx="2520088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Medium Term (Pre Vaccine)</a:t>
            </a:r>
          </a:p>
        </p:txBody>
      </p:sp>
      <p:sp>
        <p:nvSpPr>
          <p:cNvPr id="6" name="Retângulo 6">
            <a:extLst>
              <a:ext uri="{FF2B5EF4-FFF2-40B4-BE49-F238E27FC236}">
                <a16:creationId xmlns:a16="http://schemas.microsoft.com/office/drawing/2014/main" id="{D971DE85-DCA0-4F0C-A098-77E1C1DB5596}"/>
              </a:ext>
            </a:extLst>
          </p:cNvPr>
          <p:cNvSpPr/>
          <p:nvPr/>
        </p:nvSpPr>
        <p:spPr>
          <a:xfrm>
            <a:off x="6653871" y="1980719"/>
            <a:ext cx="2211045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Longer Term (Post Vaccine)</a:t>
            </a:r>
          </a:p>
        </p:txBody>
      </p:sp>
      <p:sp>
        <p:nvSpPr>
          <p:cNvPr id="7" name="Nota de aviso rectangular arredondada 13">
            <a:extLst>
              <a:ext uri="{FF2B5EF4-FFF2-40B4-BE49-F238E27FC236}">
                <a16:creationId xmlns:a16="http://schemas.microsoft.com/office/drawing/2014/main" id="{51BE6124-1DA3-4B13-ABCF-940C523579E0}"/>
              </a:ext>
            </a:extLst>
          </p:cNvPr>
          <p:cNvSpPr/>
          <p:nvPr/>
        </p:nvSpPr>
        <p:spPr>
          <a:xfrm>
            <a:off x="46520" y="1943631"/>
            <a:ext cx="2555054" cy="1051560"/>
          </a:xfrm>
          <a:prstGeom prst="wedgeRoundRectCallout">
            <a:avLst>
              <a:gd name="adj1" fmla="val -22354"/>
              <a:gd name="adj2" fmla="val 75000"/>
              <a:gd name="adj3" fmla="val 16667"/>
            </a:avLst>
          </a:prstGeom>
          <a:solidFill>
            <a:srgbClr val="FF0000">
              <a:alpha val="6470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8" name="Conexão reta 15">
            <a:extLst>
              <a:ext uri="{FF2B5EF4-FFF2-40B4-BE49-F238E27FC236}">
                <a16:creationId xmlns:a16="http://schemas.microsoft.com/office/drawing/2014/main" id="{EC924B83-DBCF-4B60-A33D-5E376C8A2DD1}"/>
              </a:ext>
            </a:extLst>
          </p:cNvPr>
          <p:cNvCxnSpPr>
            <a:cxnSpLocks/>
          </p:cNvCxnSpPr>
          <p:nvPr/>
        </p:nvCxnSpPr>
        <p:spPr>
          <a:xfrm flipV="1">
            <a:off x="1050330" y="3514496"/>
            <a:ext cx="2555054" cy="8020"/>
          </a:xfrm>
          <a:prstGeom prst="line">
            <a:avLst/>
          </a:prstGeom>
          <a:ln w="139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Anel 21">
            <a:extLst>
              <a:ext uri="{FF2B5EF4-FFF2-40B4-BE49-F238E27FC236}">
                <a16:creationId xmlns:a16="http://schemas.microsoft.com/office/drawing/2014/main" id="{43E08750-272F-4679-A213-F8DD4D4AA707}"/>
              </a:ext>
            </a:extLst>
          </p:cNvPr>
          <p:cNvSpPr>
            <a:spLocks noChangeAspect="1"/>
          </p:cNvSpPr>
          <p:nvPr/>
        </p:nvSpPr>
        <p:spPr>
          <a:xfrm>
            <a:off x="3689181" y="3256418"/>
            <a:ext cx="589265" cy="589265"/>
          </a:xfrm>
          <a:prstGeom prst="donut">
            <a:avLst/>
          </a:prstGeom>
          <a:solidFill>
            <a:srgbClr val="D7823B">
              <a:alpha val="6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Anel 22">
            <a:extLst>
              <a:ext uri="{FF2B5EF4-FFF2-40B4-BE49-F238E27FC236}">
                <a16:creationId xmlns:a16="http://schemas.microsoft.com/office/drawing/2014/main" id="{3FE793ED-2E76-46E4-BF14-BD1AB9CA8C24}"/>
              </a:ext>
            </a:extLst>
          </p:cNvPr>
          <p:cNvSpPr>
            <a:spLocks noChangeAspect="1"/>
          </p:cNvSpPr>
          <p:nvPr/>
        </p:nvSpPr>
        <p:spPr>
          <a:xfrm>
            <a:off x="6944010" y="3256418"/>
            <a:ext cx="589265" cy="589265"/>
          </a:xfrm>
          <a:prstGeom prst="donut">
            <a:avLst/>
          </a:prstGeom>
          <a:solidFill>
            <a:srgbClr val="92D050">
              <a:alpha val="6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Anel 23">
            <a:extLst>
              <a:ext uri="{FF2B5EF4-FFF2-40B4-BE49-F238E27FC236}">
                <a16:creationId xmlns:a16="http://schemas.microsoft.com/office/drawing/2014/main" id="{130EF862-DF5B-4900-9468-B98EA358F90C}"/>
              </a:ext>
            </a:extLst>
          </p:cNvPr>
          <p:cNvSpPr>
            <a:spLocks noChangeAspect="1"/>
          </p:cNvSpPr>
          <p:nvPr/>
        </p:nvSpPr>
        <p:spPr>
          <a:xfrm>
            <a:off x="434352" y="3219863"/>
            <a:ext cx="589265" cy="589265"/>
          </a:xfrm>
          <a:prstGeom prst="donut">
            <a:avLst/>
          </a:prstGeom>
          <a:solidFill>
            <a:srgbClr val="FF0000">
              <a:alpha val="6470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Nota de aviso rectangular arredondada 11">
            <a:extLst>
              <a:ext uri="{FF2B5EF4-FFF2-40B4-BE49-F238E27FC236}">
                <a16:creationId xmlns:a16="http://schemas.microsoft.com/office/drawing/2014/main" id="{41CA42F2-A286-4541-82D9-CCE7303CD0D2}"/>
              </a:ext>
            </a:extLst>
          </p:cNvPr>
          <p:cNvSpPr/>
          <p:nvPr/>
        </p:nvSpPr>
        <p:spPr>
          <a:xfrm>
            <a:off x="3227796" y="1943631"/>
            <a:ext cx="2599642" cy="1051560"/>
          </a:xfrm>
          <a:prstGeom prst="wedgeRoundRectCallout">
            <a:avLst>
              <a:gd name="adj1" fmla="val -22354"/>
              <a:gd name="adj2" fmla="val 75000"/>
              <a:gd name="adj3" fmla="val 16667"/>
            </a:avLst>
          </a:prstGeom>
          <a:solidFill>
            <a:srgbClr val="D7823B">
              <a:alpha val="6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Nota de aviso rectangular arredondada 10">
            <a:extLst>
              <a:ext uri="{FF2B5EF4-FFF2-40B4-BE49-F238E27FC236}">
                <a16:creationId xmlns:a16="http://schemas.microsoft.com/office/drawing/2014/main" id="{AB596CC2-4B34-48E0-8082-E25258518584}"/>
              </a:ext>
            </a:extLst>
          </p:cNvPr>
          <p:cNvSpPr/>
          <p:nvPr/>
        </p:nvSpPr>
        <p:spPr>
          <a:xfrm>
            <a:off x="6556722" y="1943631"/>
            <a:ext cx="2405342" cy="1051560"/>
          </a:xfrm>
          <a:prstGeom prst="wedgeRoundRectCallout">
            <a:avLst>
              <a:gd name="adj1" fmla="val -22354"/>
              <a:gd name="adj2" fmla="val 75000"/>
              <a:gd name="adj3" fmla="val 16667"/>
            </a:avLst>
          </a:prstGeom>
          <a:solidFill>
            <a:srgbClr val="92D050">
              <a:alpha val="65098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cxnSp>
        <p:nvCxnSpPr>
          <p:cNvPr id="16" name="Conexão reta 31">
            <a:extLst>
              <a:ext uri="{FF2B5EF4-FFF2-40B4-BE49-F238E27FC236}">
                <a16:creationId xmlns:a16="http://schemas.microsoft.com/office/drawing/2014/main" id="{41DC2F91-7103-444F-9DF8-3FF77D98FEDE}"/>
              </a:ext>
            </a:extLst>
          </p:cNvPr>
          <p:cNvCxnSpPr>
            <a:cxnSpLocks/>
          </p:cNvCxnSpPr>
          <p:nvPr/>
        </p:nvCxnSpPr>
        <p:spPr>
          <a:xfrm flipV="1">
            <a:off x="4329863" y="3506475"/>
            <a:ext cx="2555054" cy="8020"/>
          </a:xfrm>
          <a:prstGeom prst="line">
            <a:avLst/>
          </a:prstGeom>
          <a:ln w="139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xão reta 32">
            <a:extLst>
              <a:ext uri="{FF2B5EF4-FFF2-40B4-BE49-F238E27FC236}">
                <a16:creationId xmlns:a16="http://schemas.microsoft.com/office/drawing/2014/main" id="{40B033C4-5745-4DE4-A7C8-5A2891AAD195}"/>
              </a:ext>
            </a:extLst>
          </p:cNvPr>
          <p:cNvCxnSpPr>
            <a:cxnSpLocks/>
          </p:cNvCxnSpPr>
          <p:nvPr/>
        </p:nvCxnSpPr>
        <p:spPr>
          <a:xfrm flipV="1">
            <a:off x="7592368" y="3506475"/>
            <a:ext cx="1346188" cy="12031"/>
          </a:xfrm>
          <a:prstGeom prst="line">
            <a:avLst/>
          </a:prstGeom>
          <a:ln w="139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xão reta 35">
            <a:extLst>
              <a:ext uri="{FF2B5EF4-FFF2-40B4-BE49-F238E27FC236}">
                <a16:creationId xmlns:a16="http://schemas.microsoft.com/office/drawing/2014/main" id="{5A182CDF-1EC2-428B-934F-9A743178E7C8}"/>
              </a:ext>
            </a:extLst>
          </p:cNvPr>
          <p:cNvCxnSpPr>
            <a:cxnSpLocks/>
          </p:cNvCxnSpPr>
          <p:nvPr/>
        </p:nvCxnSpPr>
        <p:spPr>
          <a:xfrm>
            <a:off x="36218" y="3522516"/>
            <a:ext cx="339041" cy="0"/>
          </a:xfrm>
          <a:prstGeom prst="line">
            <a:avLst/>
          </a:prstGeom>
          <a:ln w="139700">
            <a:solidFill>
              <a:schemeClr val="tx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tângulo 5">
            <a:extLst>
              <a:ext uri="{FF2B5EF4-FFF2-40B4-BE49-F238E27FC236}">
                <a16:creationId xmlns:a16="http://schemas.microsoft.com/office/drawing/2014/main" id="{BB579C89-BB73-4879-9EAB-0BD08AB67B8B}"/>
              </a:ext>
            </a:extLst>
          </p:cNvPr>
          <p:cNvSpPr/>
          <p:nvPr/>
        </p:nvSpPr>
        <p:spPr>
          <a:xfrm>
            <a:off x="7952" y="4006676"/>
            <a:ext cx="2937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reduced density, so between 30% and 60% of staff are likely to be in the office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the creating of teams or functions who will work on different days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office design will shift its focus from open plan collaboration to a more segregated setting</a:t>
            </a:r>
          </a:p>
          <a:p>
            <a:pPr marL="171450" indent="-1714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visitor and staff site access to be enhanced for social distancing and greater vetting/security.</a:t>
            </a:r>
          </a:p>
        </p:txBody>
      </p:sp>
      <p:sp>
        <p:nvSpPr>
          <p:cNvPr id="20" name="Retângulo 26">
            <a:extLst>
              <a:ext uri="{FF2B5EF4-FFF2-40B4-BE49-F238E27FC236}">
                <a16:creationId xmlns:a16="http://schemas.microsoft.com/office/drawing/2014/main" id="{DB3CAB12-82F0-47FF-9CDE-BAE66C042E65}"/>
              </a:ext>
            </a:extLst>
          </p:cNvPr>
          <p:cNvSpPr/>
          <p:nvPr/>
        </p:nvSpPr>
        <p:spPr>
          <a:xfrm>
            <a:off x="3059116" y="3936114"/>
            <a:ext cx="29370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office working based around activities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new space metrics developed, to support significant home working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rethinking of space types and overall corporate footprint</a:t>
            </a:r>
          </a:p>
        </p:txBody>
      </p:sp>
      <p:sp>
        <p:nvSpPr>
          <p:cNvPr id="21" name="Retângulo 29">
            <a:extLst>
              <a:ext uri="{FF2B5EF4-FFF2-40B4-BE49-F238E27FC236}">
                <a16:creationId xmlns:a16="http://schemas.microsoft.com/office/drawing/2014/main" id="{CFF311A2-84ED-4EFE-A959-BAFAFB9E2085}"/>
              </a:ext>
            </a:extLst>
          </p:cNvPr>
          <p:cNvSpPr/>
          <p:nvPr/>
        </p:nvSpPr>
        <p:spPr>
          <a:xfrm>
            <a:off x="6276525" y="3936114"/>
            <a:ext cx="26620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fully developed home working and related HR policies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staff wellbeing high on the corporate agenda, C Suite topic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better integrated technology for collaboration and space booking</a:t>
            </a:r>
          </a:p>
          <a:p>
            <a:pPr marL="171450" indent="-1714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Calibri Light" panose="020F0302020204030204" pitchFamily="34" charset="0"/>
              </a:rPr>
              <a:t>new perspectives on leases and longer-term space demand. </a:t>
            </a:r>
          </a:p>
        </p:txBody>
      </p:sp>
    </p:spTree>
    <p:extLst>
      <p:ext uri="{BB962C8B-B14F-4D97-AF65-F5344CB8AC3E}">
        <p14:creationId xmlns:p14="http://schemas.microsoft.com/office/powerpoint/2010/main" val="192916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Homeworking, the new reality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E02CCA7-6615-4F8F-84AD-9567DD1322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39" y="3320475"/>
            <a:ext cx="2261245" cy="22612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E3335-5D26-4D10-B71B-29E26453246B}"/>
              </a:ext>
            </a:extLst>
          </p:cNvPr>
          <p:cNvSpPr txBox="1"/>
          <p:nvPr/>
        </p:nvSpPr>
        <p:spPr>
          <a:xfrm>
            <a:off x="341929" y="1628800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80% of staff told a recent survey that safety was their top priority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75% of workers said they felt trusted working from home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68% said they were at least as productive, if not more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Less than 50% felt we would not return to the old normal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Challenges exist with both technology and wellbeing, 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among other things.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So, what is the key message? Employers will need to re visit </a:t>
            </a:r>
          </a:p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home working, a new level of flexibility will be required, and </a:t>
            </a:r>
          </a:p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staff will expect to be engaged on various matters in the </a:t>
            </a:r>
          </a:p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process of returning to work.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30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Technology and the transition to safe working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s://lh4.googleusercontent.com/5ShjPZ6g3BuuHAOUq-4-cpWSFzM4vxQlTwf0ozvgpgNZ4Ue6fjhn_42dJr0G8ihp7Gzs7SgUxu7wX9sQoInxrfXr_BaD-DM8pcLjxJ7kjJxVO9sh-yjpsgfiJOG4gA">
            <a:extLst>
              <a:ext uri="{FF2B5EF4-FFF2-40B4-BE49-F238E27FC236}">
                <a16:creationId xmlns:a16="http://schemas.microsoft.com/office/drawing/2014/main" id="{C1107890-B525-4686-B74F-A117ABA9A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1" y="2204864"/>
            <a:ext cx="8860718" cy="27660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8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Key topics to address on back to work safety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6A8C2C-52B3-49AF-BCBA-A63536EAF960}"/>
              </a:ext>
            </a:extLst>
          </p:cNvPr>
          <p:cNvSpPr txBox="1"/>
          <p:nvPr/>
        </p:nvSpPr>
        <p:spPr>
          <a:xfrm>
            <a:off x="1232354" y="1988840"/>
            <a:ext cx="33396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Social distancing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Enhanced hygiene measures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Staff to use personal devices like mobiles to plan an 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office day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A89C70-8526-47EC-BD38-1A887B4E339A}"/>
              </a:ext>
            </a:extLst>
          </p:cNvPr>
          <p:cNvSpPr/>
          <p:nvPr/>
        </p:nvSpPr>
        <p:spPr>
          <a:xfrm>
            <a:off x="5664730" y="1681064"/>
            <a:ext cx="33396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Digital signage can be adapted to better inform on space and key messages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Planned hot desking use, adopt a group policy to 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minimize risk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Remote work where possible, use collaboration tools.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2385F-3DB9-4C66-80C0-EC9CE8A0BA7E}"/>
              </a:ext>
            </a:extLst>
          </p:cNvPr>
          <p:cNvSpPr/>
          <p:nvPr/>
        </p:nvSpPr>
        <p:spPr>
          <a:xfrm>
            <a:off x="2195736" y="5462907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NFS have created a summary Compliance Guide, to be provided as one of the Webinar documents.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5465EF6-2356-480B-8FE1-3BFCE75900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6" y="2724110"/>
            <a:ext cx="995357" cy="995357"/>
          </a:xfrm>
          <a:prstGeom prst="rect">
            <a:avLst/>
          </a:prstGeom>
        </p:spPr>
      </p:pic>
      <p:pic>
        <p:nvPicPr>
          <p:cNvPr id="8" name="Picture 2" descr="Smartphone iphone - Free technology icons">
            <a:extLst>
              <a:ext uri="{FF2B5EF4-FFF2-40B4-BE49-F238E27FC236}">
                <a16:creationId xmlns:a16="http://schemas.microsoft.com/office/drawing/2014/main" id="{8CCC2241-72BE-4BC9-A84E-9F7EF8AA5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4" y="3908556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irus, covid19, coronavirus, home, work, teleworking Free Icon of ...">
            <a:extLst>
              <a:ext uri="{FF2B5EF4-FFF2-40B4-BE49-F238E27FC236}">
                <a16:creationId xmlns:a16="http://schemas.microsoft.com/office/drawing/2014/main" id="{F399D0CB-62CD-4A6D-8C82-460576D84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70" y="4025724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omputer chair icon simple style Royalty Free Vector Image">
            <a:extLst>
              <a:ext uri="{FF2B5EF4-FFF2-40B4-BE49-F238E27FC236}">
                <a16:creationId xmlns:a16="http://schemas.microsoft.com/office/drawing/2014/main" id="{DAD4783B-CEA6-446F-91E6-0474C6E35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6" r="10770" b="11013"/>
          <a:stretch/>
        </p:blipFill>
        <p:spPr bwMode="auto">
          <a:xfrm>
            <a:off x="4698260" y="2952634"/>
            <a:ext cx="800580" cy="10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close up of a computer&#10;&#10;Description automatically generated">
            <a:extLst>
              <a:ext uri="{FF2B5EF4-FFF2-40B4-BE49-F238E27FC236}">
                <a16:creationId xmlns:a16="http://schemas.microsoft.com/office/drawing/2014/main" id="{2A53773B-A832-4A3A-99C7-2FF63CA922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5823" y="1784402"/>
            <a:ext cx="1278787" cy="921692"/>
          </a:xfrm>
          <a:prstGeom prst="rect">
            <a:avLst/>
          </a:prstGeom>
        </p:spPr>
      </p:pic>
      <p:pic>
        <p:nvPicPr>
          <p:cNvPr id="14" name="Picture 14" descr="Round social distancing graphic floor stickers | Signbox">
            <a:extLst>
              <a:ext uri="{FF2B5EF4-FFF2-40B4-BE49-F238E27FC236}">
                <a16:creationId xmlns:a16="http://schemas.microsoft.com/office/drawing/2014/main" id="{1B6C3CC7-570E-4B94-A688-26B57368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3" y="1746085"/>
            <a:ext cx="908721" cy="90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ook | Free Icon">
            <a:extLst>
              <a:ext uri="{FF2B5EF4-FFF2-40B4-BE49-F238E27FC236}">
                <a16:creationId xmlns:a16="http://schemas.microsoft.com/office/drawing/2014/main" id="{490E21FE-3B50-460F-A06D-EF23D9F0E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7" y="5334141"/>
            <a:ext cx="979237" cy="9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21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Key elements of the NFS Solution Set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B6A2D5-BE86-445F-B630-3D3106D77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" y="1623777"/>
            <a:ext cx="2309858" cy="22768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4C15E3-6426-4709-BE9E-9D97F9C33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8" y="4437112"/>
            <a:ext cx="2366614" cy="2276872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DA27A7-3547-4F16-8754-8713F8D378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67" y="1705804"/>
            <a:ext cx="3384941" cy="2224532"/>
          </a:xfrm>
          <a:prstGeom prst="rect">
            <a:avLst/>
          </a:prstGeom>
        </p:spPr>
      </p:pic>
      <p:pic>
        <p:nvPicPr>
          <p:cNvPr id="23" name="Picture 22" descr="A picture containing toy, table&#10;&#10;Description automatically generated">
            <a:extLst>
              <a:ext uri="{FF2B5EF4-FFF2-40B4-BE49-F238E27FC236}">
                <a16:creationId xmlns:a16="http://schemas.microsoft.com/office/drawing/2014/main" id="{898793EB-95CA-47DF-8289-323B141C9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54" y="4372473"/>
            <a:ext cx="3754222" cy="2341511"/>
          </a:xfrm>
          <a:prstGeom prst="rect">
            <a:avLst/>
          </a:prstGeom>
        </p:spPr>
      </p:pic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96424A1-E5F5-4263-9EDD-EFE167C55F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425" y="1561313"/>
            <a:ext cx="2987823" cy="2341511"/>
          </a:xfrm>
          <a:prstGeom prst="rect">
            <a:avLst/>
          </a:prstGeom>
        </p:spPr>
      </p:pic>
      <p:pic>
        <p:nvPicPr>
          <p:cNvPr id="27" name="Picture 26" descr="A picture containing game&#10;&#10;Description automatically generated">
            <a:extLst>
              <a:ext uri="{FF2B5EF4-FFF2-40B4-BE49-F238E27FC236}">
                <a16:creationId xmlns:a16="http://schemas.microsoft.com/office/drawing/2014/main" id="{69E5CB60-9330-430A-AE99-E9A801F10A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76" y="4278711"/>
            <a:ext cx="2470553" cy="2435273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909C0-F454-495D-BD94-75E2ED2E9ACD}"/>
              </a:ext>
            </a:extLst>
          </p:cNvPr>
          <p:cNvCxnSpPr/>
          <p:nvPr/>
        </p:nvCxnSpPr>
        <p:spPr>
          <a:xfrm>
            <a:off x="2601360" y="1470692"/>
            <a:ext cx="0" cy="51035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8E82B3-45A0-4113-BE05-B39E37444F7A}"/>
              </a:ext>
            </a:extLst>
          </p:cNvPr>
          <p:cNvCxnSpPr/>
          <p:nvPr/>
        </p:nvCxnSpPr>
        <p:spPr>
          <a:xfrm>
            <a:off x="6156176" y="1479904"/>
            <a:ext cx="0" cy="5103511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29D9C1-9D77-4CB7-9E65-C8C9DDA36C32}"/>
              </a:ext>
            </a:extLst>
          </p:cNvPr>
          <p:cNvCxnSpPr>
            <a:cxnSpLocks/>
          </p:cNvCxnSpPr>
          <p:nvPr/>
        </p:nvCxnSpPr>
        <p:spPr>
          <a:xfrm flipH="1">
            <a:off x="160020" y="3861048"/>
            <a:ext cx="8892480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E39B320-B9AD-452D-BD46-CD9DEFFD1607}"/>
              </a:ext>
            </a:extLst>
          </p:cNvPr>
          <p:cNvSpPr/>
          <p:nvPr/>
        </p:nvSpPr>
        <p:spPr>
          <a:xfrm>
            <a:off x="239867" y="1302073"/>
            <a:ext cx="2309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Mobile Space Booking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34F7EA-5527-4EAF-87FA-8F2AB1D3EE28}"/>
              </a:ext>
            </a:extLst>
          </p:cNvPr>
          <p:cNvSpPr/>
          <p:nvPr/>
        </p:nvSpPr>
        <p:spPr>
          <a:xfrm>
            <a:off x="3168353" y="1295238"/>
            <a:ext cx="2906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Social Distancing Planning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03C9AC3-835B-490E-B166-CB33D601B473}"/>
              </a:ext>
            </a:extLst>
          </p:cNvPr>
          <p:cNvSpPr/>
          <p:nvPr/>
        </p:nvSpPr>
        <p:spPr>
          <a:xfrm>
            <a:off x="6706462" y="1266838"/>
            <a:ext cx="1959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Zero Touch Access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752C710-9AF8-4B3B-B917-23E68A6B7F03}"/>
              </a:ext>
            </a:extLst>
          </p:cNvPr>
          <p:cNvSpPr/>
          <p:nvPr/>
        </p:nvSpPr>
        <p:spPr>
          <a:xfrm>
            <a:off x="212256" y="4003141"/>
            <a:ext cx="2309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Compliance/Analytics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2904AA-8712-4CC1-8CCB-B2649AEC9103}"/>
              </a:ext>
            </a:extLst>
          </p:cNvPr>
          <p:cNvSpPr/>
          <p:nvPr/>
        </p:nvSpPr>
        <p:spPr>
          <a:xfrm>
            <a:off x="3534178" y="4022447"/>
            <a:ext cx="181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Reverse Hoteling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FC3B54-02A9-41B3-8F91-9FD746B23860}"/>
              </a:ext>
            </a:extLst>
          </p:cNvPr>
          <p:cNvSpPr/>
          <p:nvPr/>
        </p:nvSpPr>
        <p:spPr>
          <a:xfrm>
            <a:off x="6995070" y="3980463"/>
            <a:ext cx="1816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Service Alerts</a:t>
            </a:r>
          </a:p>
        </p:txBody>
      </p:sp>
    </p:spTree>
    <p:extLst>
      <p:ext uri="{BB962C8B-B14F-4D97-AF65-F5344CB8AC3E}">
        <p14:creationId xmlns:p14="http://schemas.microsoft.com/office/powerpoint/2010/main" val="282034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US" sz="30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Distancing Planning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D22FDE-3DDE-42A1-9F85-E03574676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15" y="1412776"/>
            <a:ext cx="8283569" cy="529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9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US" sz="30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Distancing Planning continued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6A30-A4C5-4C67-96C0-1EF1470C8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2" y="1496789"/>
            <a:ext cx="9002236" cy="49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04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E58C6-8989-448C-AA87-101F8F587790}"/>
              </a:ext>
            </a:extLst>
          </p:cNvPr>
          <p:cNvSpPr/>
          <p:nvPr/>
        </p:nvSpPr>
        <p:spPr>
          <a:xfrm>
            <a:off x="0" y="365125"/>
            <a:ext cx="9144000" cy="86409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hape 189"/>
          <p:cNvSpPr txBox="1">
            <a:spLocks noGrp="1"/>
          </p:cNvSpPr>
          <p:nvPr>
            <p:ph type="title" idx="4294967295"/>
          </p:nvPr>
        </p:nvSpPr>
        <p:spPr>
          <a:xfrm>
            <a:off x="323528" y="424110"/>
            <a:ext cx="9115460" cy="746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lvl="0" algn="l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Demonstration of Mobile Space Booking</a:t>
            </a:r>
            <a:endParaRPr lang="en-US" sz="3000" b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030F5-B03B-418B-B8E1-785AD2BF2D48}"/>
              </a:ext>
            </a:extLst>
          </p:cNvPr>
          <p:cNvSpPr txBox="1"/>
          <p:nvPr/>
        </p:nvSpPr>
        <p:spPr>
          <a:xfrm>
            <a:off x="3491880" y="2086779"/>
            <a:ext cx="52708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Planning a day in the office from home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Booking a safe space to work is critical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Need to know that space booked will comply 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with social distancing rules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Confirmation of space and related conditions </a:t>
            </a:r>
            <a:b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</a:b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available in good time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000" kern="0" dirty="0">
                <a:solidFill>
                  <a:srgbClr val="000000"/>
                </a:solidFill>
                <a:latin typeface="Calibri Light" panose="020F0302020204030204" pitchFamily="34" charset="0"/>
                <a:cs typeface="Arial"/>
                <a:sym typeface="Arial"/>
              </a:rPr>
              <a:t>Notifying the facilities when I’ve arrived and departed for the day</a:t>
            </a:r>
          </a:p>
          <a:p>
            <a:pPr>
              <a:buClr>
                <a:srgbClr val="000000"/>
              </a:buClr>
            </a:pPr>
            <a:endParaRPr lang="en-GB" sz="2000" kern="0" dirty="0">
              <a:solidFill>
                <a:srgbClr val="000000"/>
              </a:solidFill>
              <a:latin typeface="Calibri Light" panose="020F0302020204030204" pitchFamily="34" charset="0"/>
              <a:cs typeface="Arial"/>
              <a:sym typeface="Arial"/>
            </a:endParaRPr>
          </a:p>
        </p:txBody>
      </p:sp>
      <p:pic>
        <p:nvPicPr>
          <p:cNvPr id="5" name="Picture 4" descr="A picture containing small, sitting, holding, hand&#10;&#10;Description automatically generated">
            <a:extLst>
              <a:ext uri="{FF2B5EF4-FFF2-40B4-BE49-F238E27FC236}">
                <a16:creationId xmlns:a16="http://schemas.microsoft.com/office/drawing/2014/main" id="{24CF2021-17D9-4DF0-BA11-0FA11B93B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6" r="25430"/>
          <a:stretch/>
        </p:blipFill>
        <p:spPr>
          <a:xfrm>
            <a:off x="381246" y="2086779"/>
            <a:ext cx="2660440" cy="3604987"/>
          </a:xfrm>
          <a:prstGeom prst="round2DiagRect">
            <a:avLst>
              <a:gd name="adj1" fmla="val 16667"/>
              <a:gd name="adj2" fmla="val 397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765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d407ec5-7d15-4197-922e-ed040eea790e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BF8E7A312A146A56C6BBF39667BB4" ma:contentTypeVersion="7" ma:contentTypeDescription="Create a new document." ma:contentTypeScope="" ma:versionID="cadbeb3a8a7dd519b96693e9dc1b8719">
  <xsd:schema xmlns:xsd="http://www.w3.org/2001/XMLSchema" xmlns:xs="http://www.w3.org/2001/XMLSchema" xmlns:p="http://schemas.microsoft.com/office/2006/metadata/properties" xmlns:ns2="ed407ec5-7d15-4197-922e-ed040eea790e" xmlns:ns3="9cc2957f-7218-4414-99b2-9a6392a4c999" targetNamespace="http://schemas.microsoft.com/office/2006/metadata/properties" ma:root="true" ma:fieldsID="ed5803cefd2304c2b145b5caf8b98dba" ns2:_="" ns3:_="">
    <xsd:import namespace="ed407ec5-7d15-4197-922e-ed040eea790e"/>
    <xsd:import namespace="9cc2957f-7218-4414-99b2-9a6392a4c99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07ec5-7d15-4197-922e-ed040eea79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2957f-7218-4414-99b2-9a6392a4c9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0DC06E-A7C7-4CB3-99B6-93CBB0F18C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61441E-C9C2-40D7-AB65-0068C62FD0D3}">
  <ds:schemaRefs>
    <ds:schemaRef ds:uri="http://schemas.microsoft.com/office/2006/documentManagement/types"/>
    <ds:schemaRef ds:uri="http://www.w3.org/XML/1998/namespace"/>
    <ds:schemaRef ds:uri="http://purl.org/dc/elements/1.1/"/>
    <ds:schemaRef ds:uri="ed407ec5-7d15-4197-922e-ed040eea790e"/>
    <ds:schemaRef ds:uri="9cc2957f-7218-4414-99b2-9a6392a4c999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10E6B70-CB01-499D-9F2C-C4F2AD243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407ec5-7d15-4197-922e-ed040eea790e"/>
    <ds:schemaRef ds:uri="9cc2957f-7218-4414-99b2-9a6392a4c9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911</Words>
  <Application>Microsoft Office PowerPoint</Application>
  <PresentationFormat>On-screen Show (4:3)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The Industry Perspective</vt:lpstr>
      <vt:lpstr>Homeworking, the new reality</vt:lpstr>
      <vt:lpstr>Technology and the transition to safe working</vt:lpstr>
      <vt:lpstr>Key topics to address on back to work safety</vt:lpstr>
      <vt:lpstr>Key elements of the NFS Solution Set</vt:lpstr>
      <vt:lpstr>Social Distancing Planning</vt:lpstr>
      <vt:lpstr>Social Distancing Planning continued</vt:lpstr>
      <vt:lpstr>Demonstration of Mobile Space Booking</vt:lpstr>
      <vt:lpstr>Booking Desks, Rooms &amp; Services</vt:lpstr>
      <vt:lpstr>How can Zero Touch become a reality</vt:lpstr>
      <vt:lpstr>Analytics/Compliance Monitoring</vt:lpstr>
      <vt:lpstr>Dashboards</vt:lpstr>
      <vt:lpstr>Compliance Monitoring</vt:lpstr>
      <vt:lpstr>PowerPoint Presentation</vt:lpstr>
      <vt:lpstr>The New Normal—Predicted Key Drivers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Izzy Moys</dc:creator>
  <cp:lastModifiedBy>Administrator</cp:lastModifiedBy>
  <cp:revision>35</cp:revision>
  <dcterms:created xsi:type="dcterms:W3CDTF">2020-05-26T15:20:32Z</dcterms:created>
  <dcterms:modified xsi:type="dcterms:W3CDTF">2020-05-28T13:39:51Z</dcterms:modified>
</cp:coreProperties>
</file>